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05EEFA-518D-4D1E-A8D5-6FD90AF72B86}" type="doc">
      <dgm:prSet loTypeId="urn:microsoft.com/office/officeart/2005/8/layout/radial6" loCatId="cycle" qsTypeId="urn:microsoft.com/office/officeart/2005/8/quickstyle/simple1" qsCatId="simple" csTypeId="urn:microsoft.com/office/officeart/2005/8/colors/accent3_1" csCatId="accent3" phldr="1"/>
      <dgm:spPr/>
      <dgm:t>
        <a:bodyPr/>
        <a:lstStyle/>
        <a:p>
          <a:endParaRPr lang="el-GR"/>
        </a:p>
      </dgm:t>
    </dgm:pt>
    <dgm:pt modelId="{B05F8FF4-C634-4CC6-9A0B-33FF75E11618}">
      <dgm:prSet phldrT="[Κείμενο]"/>
      <dgm:spPr/>
      <dgm:t>
        <a:bodyPr/>
        <a:lstStyle/>
        <a:p>
          <a:r>
            <a:rPr lang="el-GR" dirty="0" smtClean="0"/>
            <a:t>Η βαρύτητα </a:t>
          </a:r>
          <a:endParaRPr lang="el-GR" dirty="0"/>
        </a:p>
      </dgm:t>
    </dgm:pt>
    <dgm:pt modelId="{58100D0D-CBE5-42FB-A65E-9AAC9D00682A}" type="parTrans" cxnId="{B10BE429-00E7-492E-9725-3DCCC550E9F5}">
      <dgm:prSet/>
      <dgm:spPr/>
      <dgm:t>
        <a:bodyPr/>
        <a:lstStyle/>
        <a:p>
          <a:endParaRPr lang="el-GR"/>
        </a:p>
      </dgm:t>
    </dgm:pt>
    <dgm:pt modelId="{2AD398D9-989D-4482-A7E6-A743B2961F92}" type="sibTrans" cxnId="{B10BE429-00E7-492E-9725-3DCCC550E9F5}">
      <dgm:prSet/>
      <dgm:spPr/>
      <dgm:t>
        <a:bodyPr/>
        <a:lstStyle/>
        <a:p>
          <a:endParaRPr lang="el-GR"/>
        </a:p>
      </dgm:t>
    </dgm:pt>
    <dgm:pt modelId="{64E30E7F-2DB5-45BA-96C2-567D33483C0B}">
      <dgm:prSet phldrT="[Κείμενο]" custT="1"/>
      <dgm:spPr/>
      <dgm:t>
        <a:bodyPr/>
        <a:lstStyle/>
        <a:p>
          <a:r>
            <a:rPr lang="el-GR" sz="1000" dirty="0" smtClean="0"/>
            <a:t>Συγκρατεί ενωμένα τα σώματα στον γαλαξία</a:t>
          </a:r>
          <a:endParaRPr lang="el-GR" sz="1000" dirty="0"/>
        </a:p>
      </dgm:t>
    </dgm:pt>
    <dgm:pt modelId="{71D7BFC2-8C79-4644-AA69-F88FE8A02569}" type="parTrans" cxnId="{69D97C9E-6DD3-4633-8816-B84C3CF49211}">
      <dgm:prSet/>
      <dgm:spPr/>
      <dgm:t>
        <a:bodyPr/>
        <a:lstStyle/>
        <a:p>
          <a:endParaRPr lang="el-GR"/>
        </a:p>
      </dgm:t>
    </dgm:pt>
    <dgm:pt modelId="{2676B8DF-C200-433D-AD4D-D8AF17CB824D}" type="sibTrans" cxnId="{69D97C9E-6DD3-4633-8816-B84C3CF49211}">
      <dgm:prSet/>
      <dgm:spPr/>
      <dgm:t>
        <a:bodyPr/>
        <a:lstStyle/>
        <a:p>
          <a:endParaRPr lang="el-GR"/>
        </a:p>
      </dgm:t>
    </dgm:pt>
    <dgm:pt modelId="{63627CD3-1408-4180-8CA9-C55A9C9EF2AB}">
      <dgm:prSet phldrT="[Κείμενο]" custT="1"/>
      <dgm:spPr/>
      <dgm:t>
        <a:bodyPr/>
        <a:lstStyle/>
        <a:p>
          <a:r>
            <a:rPr lang="el-GR" sz="1050" dirty="0" smtClean="0"/>
            <a:t>Μπορούμε  να πατάμε πάνω στην γη </a:t>
          </a:r>
          <a:endParaRPr lang="el-GR" sz="1050" dirty="0"/>
        </a:p>
      </dgm:t>
    </dgm:pt>
    <dgm:pt modelId="{F6EF5611-3118-4595-AC57-3F1F4F47A10E}" type="parTrans" cxnId="{B8BD1562-7001-47BC-932D-2028FCAFD362}">
      <dgm:prSet/>
      <dgm:spPr/>
      <dgm:t>
        <a:bodyPr/>
        <a:lstStyle/>
        <a:p>
          <a:endParaRPr lang="el-GR"/>
        </a:p>
      </dgm:t>
    </dgm:pt>
    <dgm:pt modelId="{81EC73F1-20B0-4BB7-9924-3A37758E0E79}" type="sibTrans" cxnId="{B8BD1562-7001-47BC-932D-2028FCAFD362}">
      <dgm:prSet/>
      <dgm:spPr/>
      <dgm:t>
        <a:bodyPr/>
        <a:lstStyle/>
        <a:p>
          <a:endParaRPr lang="el-GR"/>
        </a:p>
      </dgm:t>
    </dgm:pt>
    <dgm:pt modelId="{F8158F1D-2435-4851-9B11-E0C72D6BCACE}">
      <dgm:prSet phldrT="[Κείμενο]" custT="1"/>
      <dgm:spPr/>
      <dgm:t>
        <a:bodyPr/>
        <a:lstStyle/>
        <a:p>
          <a:r>
            <a:rPr lang="el-GR" sz="1100" dirty="0" smtClean="0"/>
            <a:t>Χωρίς την βαρύτητα δεν θα υπήρχε ζωή όπως την γνωρίζουμε </a:t>
          </a:r>
          <a:endParaRPr lang="el-GR" sz="1100" dirty="0"/>
        </a:p>
      </dgm:t>
    </dgm:pt>
    <dgm:pt modelId="{F4B52B71-CFCB-4872-9F9E-3632ADD2B95A}" type="parTrans" cxnId="{78A89914-C704-49AB-BE80-9C9066E967BC}">
      <dgm:prSet/>
      <dgm:spPr/>
      <dgm:t>
        <a:bodyPr/>
        <a:lstStyle/>
        <a:p>
          <a:endParaRPr lang="el-GR"/>
        </a:p>
      </dgm:t>
    </dgm:pt>
    <dgm:pt modelId="{195B24F0-25E3-49AE-8280-9D06EE9AD30A}" type="sibTrans" cxnId="{78A89914-C704-49AB-BE80-9C9066E967BC}">
      <dgm:prSet/>
      <dgm:spPr/>
      <dgm:t>
        <a:bodyPr/>
        <a:lstStyle/>
        <a:p>
          <a:endParaRPr lang="el-GR"/>
        </a:p>
      </dgm:t>
    </dgm:pt>
    <dgm:pt modelId="{ECB964E6-E89E-479B-AD70-DAF2AF62423F}">
      <dgm:prSet phldrT="[Κείμενο]" custT="1"/>
      <dgm:spPr/>
      <dgm:t>
        <a:bodyPr/>
        <a:lstStyle/>
        <a:p>
          <a:r>
            <a:rPr lang="el-GR" sz="1000" dirty="0" smtClean="0"/>
            <a:t>Η λειτουργία πολλών σύγχρονων κατασκευών και συσκευών εξαρτάται από την βαρύτητα </a:t>
          </a:r>
          <a:endParaRPr lang="el-GR" sz="1000" dirty="0"/>
        </a:p>
      </dgm:t>
    </dgm:pt>
    <dgm:pt modelId="{8F3ECED9-0F2A-459C-8D93-56E3A57BAD5A}" type="parTrans" cxnId="{128B6FE1-9B42-4CDF-BE67-8FDA501A4B57}">
      <dgm:prSet/>
      <dgm:spPr/>
      <dgm:t>
        <a:bodyPr/>
        <a:lstStyle/>
        <a:p>
          <a:endParaRPr lang="el-GR"/>
        </a:p>
      </dgm:t>
    </dgm:pt>
    <dgm:pt modelId="{4B4ECB57-DC4A-4609-885E-5BB05BC3F8DB}" type="sibTrans" cxnId="{128B6FE1-9B42-4CDF-BE67-8FDA501A4B57}">
      <dgm:prSet/>
      <dgm:spPr/>
      <dgm:t>
        <a:bodyPr/>
        <a:lstStyle/>
        <a:p>
          <a:endParaRPr lang="el-GR"/>
        </a:p>
      </dgm:t>
    </dgm:pt>
    <dgm:pt modelId="{A75704B4-33D9-4308-9427-DECB887EA4F2}" type="pres">
      <dgm:prSet presAssocID="{0B05EEFA-518D-4D1E-A8D5-6FD90AF72B86}" presName="Name0" presStyleCnt="0">
        <dgm:presLayoutVars>
          <dgm:chMax val="1"/>
          <dgm:dir/>
          <dgm:animLvl val="ctr"/>
          <dgm:resizeHandles val="exact"/>
        </dgm:presLayoutVars>
      </dgm:prSet>
      <dgm:spPr/>
    </dgm:pt>
    <dgm:pt modelId="{A14D66EA-A983-4C6C-859A-24D471C98D34}" type="pres">
      <dgm:prSet presAssocID="{B05F8FF4-C634-4CC6-9A0B-33FF75E11618}" presName="centerShape" presStyleLbl="node0" presStyleIdx="0" presStyleCnt="1" custLinFactNeighborX="-2375" custLinFactNeighborY="-16"/>
      <dgm:spPr/>
      <dgm:t>
        <a:bodyPr/>
        <a:lstStyle/>
        <a:p>
          <a:endParaRPr lang="el-GR"/>
        </a:p>
      </dgm:t>
    </dgm:pt>
    <dgm:pt modelId="{FE2A367F-5055-4E63-B980-907BCAD0C30A}" type="pres">
      <dgm:prSet presAssocID="{64E30E7F-2DB5-45BA-96C2-567D33483C0B}" presName="node" presStyleLbl="node1" presStyleIdx="0" presStyleCnt="4">
        <dgm:presLayoutVars>
          <dgm:bulletEnabled val="1"/>
        </dgm:presLayoutVars>
      </dgm:prSet>
      <dgm:spPr/>
      <dgm:t>
        <a:bodyPr/>
        <a:lstStyle/>
        <a:p>
          <a:endParaRPr lang="el-GR"/>
        </a:p>
      </dgm:t>
    </dgm:pt>
    <dgm:pt modelId="{8A856E0F-9E22-4228-A1AF-FA6604FC5A52}" type="pres">
      <dgm:prSet presAssocID="{64E30E7F-2DB5-45BA-96C2-567D33483C0B}" presName="dummy" presStyleCnt="0"/>
      <dgm:spPr/>
    </dgm:pt>
    <dgm:pt modelId="{71751380-B0A0-43F9-A230-B53273016F93}" type="pres">
      <dgm:prSet presAssocID="{2676B8DF-C200-433D-AD4D-D8AF17CB824D}" presName="sibTrans" presStyleLbl="sibTrans2D1" presStyleIdx="0" presStyleCnt="4"/>
      <dgm:spPr/>
    </dgm:pt>
    <dgm:pt modelId="{3AD0E071-B3D6-4BB3-9F75-69DF5A6497C2}" type="pres">
      <dgm:prSet presAssocID="{63627CD3-1408-4180-8CA9-C55A9C9EF2AB}" presName="node" presStyleLbl="node1" presStyleIdx="1" presStyleCnt="4" custRadScaleRad="99488" custRadScaleInc="18095">
        <dgm:presLayoutVars>
          <dgm:bulletEnabled val="1"/>
        </dgm:presLayoutVars>
      </dgm:prSet>
      <dgm:spPr/>
      <dgm:t>
        <a:bodyPr/>
        <a:lstStyle/>
        <a:p>
          <a:endParaRPr lang="el-GR"/>
        </a:p>
      </dgm:t>
    </dgm:pt>
    <dgm:pt modelId="{4D3030D1-1D38-458A-BB7C-81C9CE743BE7}" type="pres">
      <dgm:prSet presAssocID="{63627CD3-1408-4180-8CA9-C55A9C9EF2AB}" presName="dummy" presStyleCnt="0"/>
      <dgm:spPr/>
    </dgm:pt>
    <dgm:pt modelId="{4E460A5E-4BAA-4FD2-9E80-49E2598ACFB0}" type="pres">
      <dgm:prSet presAssocID="{81EC73F1-20B0-4BB7-9924-3A37758E0E79}" presName="sibTrans" presStyleLbl="sibTrans2D1" presStyleIdx="1" presStyleCnt="4"/>
      <dgm:spPr/>
    </dgm:pt>
    <dgm:pt modelId="{89A2509D-DCB9-4E4E-B21E-8E9D955D72E8}" type="pres">
      <dgm:prSet presAssocID="{F8158F1D-2435-4851-9B11-E0C72D6BCACE}" presName="node" presStyleLbl="node1" presStyleIdx="2" presStyleCnt="4">
        <dgm:presLayoutVars>
          <dgm:bulletEnabled val="1"/>
        </dgm:presLayoutVars>
      </dgm:prSet>
      <dgm:spPr/>
      <dgm:t>
        <a:bodyPr/>
        <a:lstStyle/>
        <a:p>
          <a:endParaRPr lang="el-GR"/>
        </a:p>
      </dgm:t>
    </dgm:pt>
    <dgm:pt modelId="{63C29847-D837-457A-857C-0521E75E66DB}" type="pres">
      <dgm:prSet presAssocID="{F8158F1D-2435-4851-9B11-E0C72D6BCACE}" presName="dummy" presStyleCnt="0"/>
      <dgm:spPr/>
    </dgm:pt>
    <dgm:pt modelId="{2D463220-78D1-482B-9BE3-880C32871ACC}" type="pres">
      <dgm:prSet presAssocID="{195B24F0-25E3-49AE-8280-9D06EE9AD30A}" presName="sibTrans" presStyleLbl="sibTrans2D1" presStyleIdx="2" presStyleCnt="4" custLinFactNeighborX="2522" custLinFactNeighborY="4602"/>
      <dgm:spPr/>
    </dgm:pt>
    <dgm:pt modelId="{76C3663A-D1DC-4397-9586-B36A54B32540}" type="pres">
      <dgm:prSet presAssocID="{ECB964E6-E89E-479B-AD70-DAF2AF62423F}" presName="node" presStyleLbl="node1" presStyleIdx="3" presStyleCnt="4" custScaleX="125825">
        <dgm:presLayoutVars>
          <dgm:bulletEnabled val="1"/>
        </dgm:presLayoutVars>
      </dgm:prSet>
      <dgm:spPr/>
      <dgm:t>
        <a:bodyPr/>
        <a:lstStyle/>
        <a:p>
          <a:endParaRPr lang="el-GR"/>
        </a:p>
      </dgm:t>
    </dgm:pt>
    <dgm:pt modelId="{B743E28B-AED8-4936-B29B-42CEE14A7A54}" type="pres">
      <dgm:prSet presAssocID="{ECB964E6-E89E-479B-AD70-DAF2AF62423F}" presName="dummy" presStyleCnt="0"/>
      <dgm:spPr/>
    </dgm:pt>
    <dgm:pt modelId="{BEEBE30C-1EB7-4173-97BE-545A8AB16515}" type="pres">
      <dgm:prSet presAssocID="{4B4ECB57-DC4A-4609-885E-5BB05BC3F8DB}" presName="sibTrans" presStyleLbl="sibTrans2D1" presStyleIdx="3" presStyleCnt="4" custLinFactNeighborX="761" custLinFactNeighborY="-720"/>
      <dgm:spPr/>
    </dgm:pt>
  </dgm:ptLst>
  <dgm:cxnLst>
    <dgm:cxn modelId="{EBC0257A-6B77-4047-82E9-4CC935E69D7A}" type="presOf" srcId="{63627CD3-1408-4180-8CA9-C55A9C9EF2AB}" destId="{3AD0E071-B3D6-4BB3-9F75-69DF5A6497C2}" srcOrd="0" destOrd="0" presId="urn:microsoft.com/office/officeart/2005/8/layout/radial6"/>
    <dgm:cxn modelId="{D149CB26-8968-4307-B768-C8956886DE43}" type="presOf" srcId="{4B4ECB57-DC4A-4609-885E-5BB05BC3F8DB}" destId="{BEEBE30C-1EB7-4173-97BE-545A8AB16515}" srcOrd="0" destOrd="0" presId="urn:microsoft.com/office/officeart/2005/8/layout/radial6"/>
    <dgm:cxn modelId="{4A0A52F3-AE50-41EB-B244-69F5DA3D4450}" type="presOf" srcId="{81EC73F1-20B0-4BB7-9924-3A37758E0E79}" destId="{4E460A5E-4BAA-4FD2-9E80-49E2598ACFB0}" srcOrd="0" destOrd="0" presId="urn:microsoft.com/office/officeart/2005/8/layout/radial6"/>
    <dgm:cxn modelId="{F631DFB2-BAB4-4022-94F7-11E68B154D83}" type="presOf" srcId="{195B24F0-25E3-49AE-8280-9D06EE9AD30A}" destId="{2D463220-78D1-482B-9BE3-880C32871ACC}" srcOrd="0" destOrd="0" presId="urn:microsoft.com/office/officeart/2005/8/layout/radial6"/>
    <dgm:cxn modelId="{B8BD1562-7001-47BC-932D-2028FCAFD362}" srcId="{B05F8FF4-C634-4CC6-9A0B-33FF75E11618}" destId="{63627CD3-1408-4180-8CA9-C55A9C9EF2AB}" srcOrd="1" destOrd="0" parTransId="{F6EF5611-3118-4595-AC57-3F1F4F47A10E}" sibTransId="{81EC73F1-20B0-4BB7-9924-3A37758E0E79}"/>
    <dgm:cxn modelId="{69D97C9E-6DD3-4633-8816-B84C3CF49211}" srcId="{B05F8FF4-C634-4CC6-9A0B-33FF75E11618}" destId="{64E30E7F-2DB5-45BA-96C2-567D33483C0B}" srcOrd="0" destOrd="0" parTransId="{71D7BFC2-8C79-4644-AA69-F88FE8A02569}" sibTransId="{2676B8DF-C200-433D-AD4D-D8AF17CB824D}"/>
    <dgm:cxn modelId="{454F1B06-8C71-4838-8950-7AFB32D956D4}" type="presOf" srcId="{2676B8DF-C200-433D-AD4D-D8AF17CB824D}" destId="{71751380-B0A0-43F9-A230-B53273016F93}" srcOrd="0" destOrd="0" presId="urn:microsoft.com/office/officeart/2005/8/layout/radial6"/>
    <dgm:cxn modelId="{78A89914-C704-49AB-BE80-9C9066E967BC}" srcId="{B05F8FF4-C634-4CC6-9A0B-33FF75E11618}" destId="{F8158F1D-2435-4851-9B11-E0C72D6BCACE}" srcOrd="2" destOrd="0" parTransId="{F4B52B71-CFCB-4872-9F9E-3632ADD2B95A}" sibTransId="{195B24F0-25E3-49AE-8280-9D06EE9AD30A}"/>
    <dgm:cxn modelId="{B10BE429-00E7-492E-9725-3DCCC550E9F5}" srcId="{0B05EEFA-518D-4D1E-A8D5-6FD90AF72B86}" destId="{B05F8FF4-C634-4CC6-9A0B-33FF75E11618}" srcOrd="0" destOrd="0" parTransId="{58100D0D-CBE5-42FB-A65E-9AAC9D00682A}" sibTransId="{2AD398D9-989D-4482-A7E6-A743B2961F92}"/>
    <dgm:cxn modelId="{128B6FE1-9B42-4CDF-BE67-8FDA501A4B57}" srcId="{B05F8FF4-C634-4CC6-9A0B-33FF75E11618}" destId="{ECB964E6-E89E-479B-AD70-DAF2AF62423F}" srcOrd="3" destOrd="0" parTransId="{8F3ECED9-0F2A-459C-8D93-56E3A57BAD5A}" sibTransId="{4B4ECB57-DC4A-4609-885E-5BB05BC3F8DB}"/>
    <dgm:cxn modelId="{82519087-2337-4E1A-B4F8-A4D49F9A890E}" type="presOf" srcId="{B05F8FF4-C634-4CC6-9A0B-33FF75E11618}" destId="{A14D66EA-A983-4C6C-859A-24D471C98D34}" srcOrd="0" destOrd="0" presId="urn:microsoft.com/office/officeart/2005/8/layout/radial6"/>
    <dgm:cxn modelId="{D0E78AB9-8A84-48DF-9F54-7A5675352E04}" type="presOf" srcId="{F8158F1D-2435-4851-9B11-E0C72D6BCACE}" destId="{89A2509D-DCB9-4E4E-B21E-8E9D955D72E8}" srcOrd="0" destOrd="0" presId="urn:microsoft.com/office/officeart/2005/8/layout/radial6"/>
    <dgm:cxn modelId="{47DDD410-7336-4F6A-9C34-CC956048AE3C}" type="presOf" srcId="{0B05EEFA-518D-4D1E-A8D5-6FD90AF72B86}" destId="{A75704B4-33D9-4308-9427-DECB887EA4F2}" srcOrd="0" destOrd="0" presId="urn:microsoft.com/office/officeart/2005/8/layout/radial6"/>
    <dgm:cxn modelId="{F7891B9D-84B2-4D62-AECD-1E96C524A219}" type="presOf" srcId="{64E30E7F-2DB5-45BA-96C2-567D33483C0B}" destId="{FE2A367F-5055-4E63-B980-907BCAD0C30A}" srcOrd="0" destOrd="0" presId="urn:microsoft.com/office/officeart/2005/8/layout/radial6"/>
    <dgm:cxn modelId="{3214D9EC-3E21-49CA-BD3D-9E2B61403ECF}" type="presOf" srcId="{ECB964E6-E89E-479B-AD70-DAF2AF62423F}" destId="{76C3663A-D1DC-4397-9586-B36A54B32540}" srcOrd="0" destOrd="0" presId="urn:microsoft.com/office/officeart/2005/8/layout/radial6"/>
    <dgm:cxn modelId="{6D11C26E-69CC-4028-9519-C8CA3E973850}" type="presParOf" srcId="{A75704B4-33D9-4308-9427-DECB887EA4F2}" destId="{A14D66EA-A983-4C6C-859A-24D471C98D34}" srcOrd="0" destOrd="0" presId="urn:microsoft.com/office/officeart/2005/8/layout/radial6"/>
    <dgm:cxn modelId="{1A8A45E7-E227-49EE-874F-AD94742EEBEE}" type="presParOf" srcId="{A75704B4-33D9-4308-9427-DECB887EA4F2}" destId="{FE2A367F-5055-4E63-B980-907BCAD0C30A}" srcOrd="1" destOrd="0" presId="urn:microsoft.com/office/officeart/2005/8/layout/radial6"/>
    <dgm:cxn modelId="{18E63429-C498-4B17-8DD6-9C6FC5E0167C}" type="presParOf" srcId="{A75704B4-33D9-4308-9427-DECB887EA4F2}" destId="{8A856E0F-9E22-4228-A1AF-FA6604FC5A52}" srcOrd="2" destOrd="0" presId="urn:microsoft.com/office/officeart/2005/8/layout/radial6"/>
    <dgm:cxn modelId="{1CC6E32C-A811-4F35-9B47-2BE43518BABE}" type="presParOf" srcId="{A75704B4-33D9-4308-9427-DECB887EA4F2}" destId="{71751380-B0A0-43F9-A230-B53273016F93}" srcOrd="3" destOrd="0" presId="urn:microsoft.com/office/officeart/2005/8/layout/radial6"/>
    <dgm:cxn modelId="{2E560A2A-ED57-4CC4-9A82-07F24D18FF7F}" type="presParOf" srcId="{A75704B4-33D9-4308-9427-DECB887EA4F2}" destId="{3AD0E071-B3D6-4BB3-9F75-69DF5A6497C2}" srcOrd="4" destOrd="0" presId="urn:microsoft.com/office/officeart/2005/8/layout/radial6"/>
    <dgm:cxn modelId="{0ABCAA62-23BB-452D-8414-E6B0CC2A72EB}" type="presParOf" srcId="{A75704B4-33D9-4308-9427-DECB887EA4F2}" destId="{4D3030D1-1D38-458A-BB7C-81C9CE743BE7}" srcOrd="5" destOrd="0" presId="urn:microsoft.com/office/officeart/2005/8/layout/radial6"/>
    <dgm:cxn modelId="{D171236A-F7FF-4558-9213-D5F072933EF7}" type="presParOf" srcId="{A75704B4-33D9-4308-9427-DECB887EA4F2}" destId="{4E460A5E-4BAA-4FD2-9E80-49E2598ACFB0}" srcOrd="6" destOrd="0" presId="urn:microsoft.com/office/officeart/2005/8/layout/radial6"/>
    <dgm:cxn modelId="{540F48A4-FCC2-4E56-8A7E-065D6BD59DC2}" type="presParOf" srcId="{A75704B4-33D9-4308-9427-DECB887EA4F2}" destId="{89A2509D-DCB9-4E4E-B21E-8E9D955D72E8}" srcOrd="7" destOrd="0" presId="urn:microsoft.com/office/officeart/2005/8/layout/radial6"/>
    <dgm:cxn modelId="{D6A117F1-32BE-4FB1-A58D-D43F182E731D}" type="presParOf" srcId="{A75704B4-33D9-4308-9427-DECB887EA4F2}" destId="{63C29847-D837-457A-857C-0521E75E66DB}" srcOrd="8" destOrd="0" presId="urn:microsoft.com/office/officeart/2005/8/layout/radial6"/>
    <dgm:cxn modelId="{DC90E356-0D2C-40DB-ADF3-82505E97ECF8}" type="presParOf" srcId="{A75704B4-33D9-4308-9427-DECB887EA4F2}" destId="{2D463220-78D1-482B-9BE3-880C32871ACC}" srcOrd="9" destOrd="0" presId="urn:microsoft.com/office/officeart/2005/8/layout/radial6"/>
    <dgm:cxn modelId="{95351977-B85E-41DD-9FEC-A97FF69A19FF}" type="presParOf" srcId="{A75704B4-33D9-4308-9427-DECB887EA4F2}" destId="{76C3663A-D1DC-4397-9586-B36A54B32540}" srcOrd="10" destOrd="0" presId="urn:microsoft.com/office/officeart/2005/8/layout/radial6"/>
    <dgm:cxn modelId="{834E366E-1BD9-49A1-9471-0C850C6EF85E}" type="presParOf" srcId="{A75704B4-33D9-4308-9427-DECB887EA4F2}" destId="{B743E28B-AED8-4936-B29B-42CEE14A7A54}" srcOrd="11" destOrd="0" presId="urn:microsoft.com/office/officeart/2005/8/layout/radial6"/>
    <dgm:cxn modelId="{ED570755-E467-4516-BB48-4236CE8DF256}" type="presParOf" srcId="{A75704B4-33D9-4308-9427-DECB887EA4F2}" destId="{BEEBE30C-1EB7-4173-97BE-545A8AB16515}" srcOrd="12" destOrd="0" presId="urn:microsoft.com/office/officeart/2005/8/layout/radial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EBE30C-1EB7-4173-97BE-545A8AB16515}">
      <dsp:nvSpPr>
        <dsp:cNvPr id="0" name=""/>
        <dsp:cNvSpPr/>
      </dsp:nvSpPr>
      <dsp:spPr>
        <a:xfrm>
          <a:off x="1852492" y="560247"/>
          <a:ext cx="3935404" cy="3935404"/>
        </a:xfrm>
        <a:prstGeom prst="blockArc">
          <a:avLst>
            <a:gd name="adj1" fmla="val 10800000"/>
            <a:gd name="adj2" fmla="val 16200000"/>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D463220-78D1-482B-9BE3-880C32871ACC}">
      <dsp:nvSpPr>
        <dsp:cNvPr id="0" name=""/>
        <dsp:cNvSpPr/>
      </dsp:nvSpPr>
      <dsp:spPr>
        <a:xfrm>
          <a:off x="1921795" y="769689"/>
          <a:ext cx="3935404" cy="3935404"/>
        </a:xfrm>
        <a:prstGeom prst="blockArc">
          <a:avLst>
            <a:gd name="adj1" fmla="val 5400000"/>
            <a:gd name="adj2" fmla="val 10800000"/>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E460A5E-4BAA-4FD2-9E80-49E2598ACFB0}">
      <dsp:nvSpPr>
        <dsp:cNvPr id="0" name=""/>
        <dsp:cNvSpPr/>
      </dsp:nvSpPr>
      <dsp:spPr>
        <a:xfrm>
          <a:off x="1812656" y="588607"/>
          <a:ext cx="3935404" cy="3935404"/>
        </a:xfrm>
        <a:prstGeom prst="blockArc">
          <a:avLst>
            <a:gd name="adj1" fmla="val 323992"/>
            <a:gd name="adj2" fmla="val 5382315"/>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751380-B0A0-43F9-A230-B53273016F93}">
      <dsp:nvSpPr>
        <dsp:cNvPr id="0" name=""/>
        <dsp:cNvSpPr/>
      </dsp:nvSpPr>
      <dsp:spPr>
        <a:xfrm>
          <a:off x="1812661" y="588556"/>
          <a:ext cx="3935404" cy="3935404"/>
        </a:xfrm>
        <a:prstGeom prst="blockArc">
          <a:avLst>
            <a:gd name="adj1" fmla="val 16217676"/>
            <a:gd name="adj2" fmla="val 324083"/>
            <a:gd name="adj3" fmla="val 4638"/>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4D66EA-A983-4C6C-859A-24D471C98D34}">
      <dsp:nvSpPr>
        <dsp:cNvPr id="0" name=""/>
        <dsp:cNvSpPr/>
      </dsp:nvSpPr>
      <dsp:spPr>
        <a:xfrm>
          <a:off x="2793574" y="1650294"/>
          <a:ext cx="1810748" cy="1810748"/>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l-GR" sz="2000" kern="1200" dirty="0" smtClean="0"/>
            <a:t>Η βαρύτητα </a:t>
          </a:r>
          <a:endParaRPr lang="el-GR" sz="2000" kern="1200" dirty="0"/>
        </a:p>
      </dsp:txBody>
      <dsp:txXfrm>
        <a:off x="2793574" y="1650294"/>
        <a:ext cx="1810748" cy="1810748"/>
      </dsp:txXfrm>
    </dsp:sp>
    <dsp:sp modelId="{FE2A367F-5055-4E63-B980-907BCAD0C30A}">
      <dsp:nvSpPr>
        <dsp:cNvPr id="0" name=""/>
        <dsp:cNvSpPr/>
      </dsp:nvSpPr>
      <dsp:spPr>
        <a:xfrm>
          <a:off x="3156484" y="451"/>
          <a:ext cx="1267523" cy="126752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Συγκρατεί ενωμένα τα σώματα στον γαλαξία</a:t>
          </a:r>
          <a:endParaRPr lang="el-GR" sz="1000" kern="1200" dirty="0"/>
        </a:p>
      </dsp:txBody>
      <dsp:txXfrm>
        <a:off x="3156484" y="451"/>
        <a:ext cx="1267523" cy="1267523"/>
      </dsp:txXfrm>
    </dsp:sp>
    <dsp:sp modelId="{3AD0E071-B3D6-4BB3-9F75-69DF5A6497C2}">
      <dsp:nvSpPr>
        <dsp:cNvPr id="0" name=""/>
        <dsp:cNvSpPr/>
      </dsp:nvSpPr>
      <dsp:spPr>
        <a:xfrm>
          <a:off x="5060138" y="2103425"/>
          <a:ext cx="1267523" cy="126752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l-GR" sz="1050" kern="1200" dirty="0" smtClean="0"/>
            <a:t>Μπορούμε  να πατάμε πάνω στην γη </a:t>
          </a:r>
          <a:endParaRPr lang="el-GR" sz="1050" kern="1200" dirty="0"/>
        </a:p>
      </dsp:txBody>
      <dsp:txXfrm>
        <a:off x="5060138" y="2103425"/>
        <a:ext cx="1267523" cy="1267523"/>
      </dsp:txXfrm>
    </dsp:sp>
    <dsp:sp modelId="{89A2509D-DCB9-4E4E-B21E-8E9D955D72E8}">
      <dsp:nvSpPr>
        <dsp:cNvPr id="0" name=""/>
        <dsp:cNvSpPr/>
      </dsp:nvSpPr>
      <dsp:spPr>
        <a:xfrm>
          <a:off x="3156484" y="3844593"/>
          <a:ext cx="1267523" cy="126752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l-GR" sz="1100" kern="1200" dirty="0" smtClean="0"/>
            <a:t>Χωρίς την βαρύτητα δεν θα υπήρχε ζωή όπως την γνωρίζουμε </a:t>
          </a:r>
          <a:endParaRPr lang="el-GR" sz="1100" kern="1200" dirty="0"/>
        </a:p>
      </dsp:txBody>
      <dsp:txXfrm>
        <a:off x="3156484" y="3844593"/>
        <a:ext cx="1267523" cy="1267523"/>
      </dsp:txXfrm>
    </dsp:sp>
    <dsp:sp modelId="{76C3663A-D1DC-4397-9586-B36A54B32540}">
      <dsp:nvSpPr>
        <dsp:cNvPr id="0" name=""/>
        <dsp:cNvSpPr/>
      </dsp:nvSpPr>
      <dsp:spPr>
        <a:xfrm>
          <a:off x="1070744" y="1922522"/>
          <a:ext cx="1594861" cy="126752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Η λειτουργία πολλών σύγχρονων κατασκευών και συσκευών εξαρτάται από την βαρύτητα </a:t>
          </a:r>
          <a:endParaRPr lang="el-GR" sz="1000" kern="1200" dirty="0"/>
        </a:p>
      </dsp:txBody>
      <dsp:txXfrm>
        <a:off x="1070744" y="1922522"/>
        <a:ext cx="1594861" cy="126752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6C48B1-126F-4D4B-86FF-1E6966FFAFD2}" type="datetimeFigureOut">
              <a:rPr lang="el-GR" smtClean="0"/>
              <a:pPr/>
              <a:t>22/4/2018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21DC1-C5DA-4AFA-BC37-AC30F1BE6E4F}"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DA921DC1-C5DA-4AFA-BC37-AC30F1BE6E4F}" type="slidenum">
              <a:rPr lang="el-GR" smtClean="0"/>
              <a:pPr/>
              <a:t>6</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819F4C64-5FB0-459F-B60B-D7DB50285ED3}" type="datetime1">
              <a:rPr lang="el-GR" smtClean="0"/>
              <a:pPr/>
              <a:t>22/4/2018</a:t>
            </a:fld>
            <a:endParaRPr lang="el-GR"/>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CE838FC-798D-4FD8-B012-08E1AE6307AC}"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EC13825C-9B11-4492-8872-86F62A4F19B6}" type="datetime1">
              <a:rPr lang="el-GR" smtClean="0"/>
              <a:pPr/>
              <a:t>22/4/2018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CE838FC-798D-4FD8-B012-08E1AE6307AC}"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4CEE57E1-9980-4B46-856E-7BDD35E8395C}" type="datetime1">
              <a:rPr lang="el-GR" smtClean="0"/>
              <a:pPr/>
              <a:t>22/4/2018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CE838FC-798D-4FD8-B012-08E1AE6307AC}"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B95387CD-77E1-4745-8260-7B27F8A50DF3}" type="datetime1">
              <a:rPr lang="el-GR" smtClean="0"/>
              <a:pPr/>
              <a:t>22/4/2018</a:t>
            </a:fld>
            <a:endParaRPr lang="el-GR"/>
          </a:p>
        </p:txBody>
      </p:sp>
      <p:sp>
        <p:nvSpPr>
          <p:cNvPr id="5" name="4 - Θέση υποσέλιδου"/>
          <p:cNvSpPr>
            <a:spLocks noGrp="1"/>
          </p:cNvSpPr>
          <p:nvPr>
            <p:ph type="ftr" sz="quarter" idx="11"/>
          </p:nvPr>
        </p:nvSpPr>
        <p:spPr>
          <a:xfrm>
            <a:off x="457200" y="6480969"/>
            <a:ext cx="4260056" cy="300831"/>
          </a:xfrm>
        </p:spPr>
        <p:txBody>
          <a:bodyPr/>
          <a:lstStyle/>
          <a:p>
            <a:endParaRPr lang="el-GR"/>
          </a:p>
        </p:txBody>
      </p:sp>
      <p:sp>
        <p:nvSpPr>
          <p:cNvPr id="6" name="5 - Θέση αριθμού διαφάνειας"/>
          <p:cNvSpPr>
            <a:spLocks noGrp="1"/>
          </p:cNvSpPr>
          <p:nvPr>
            <p:ph type="sldNum" sz="quarter" idx="12"/>
          </p:nvPr>
        </p:nvSpPr>
        <p:spPr/>
        <p:txBody>
          <a:bodyPr/>
          <a:lstStyle/>
          <a:p>
            <a:fld id="{ECE838FC-798D-4FD8-B012-08E1AE6307AC}"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 Θέση ημερομηνίας"/>
          <p:cNvSpPr>
            <a:spLocks noGrp="1"/>
          </p:cNvSpPr>
          <p:nvPr>
            <p:ph type="dt" sz="half" idx="10"/>
          </p:nvPr>
        </p:nvSpPr>
        <p:spPr>
          <a:xfrm>
            <a:off x="6955632" y="6477000"/>
            <a:ext cx="2133600" cy="304800"/>
          </a:xfrm>
        </p:spPr>
        <p:txBody>
          <a:bodyPr/>
          <a:lstStyle/>
          <a:p>
            <a:fld id="{9907C285-E93B-40CB-8822-4F465A2D17ED}" type="datetime1">
              <a:rPr lang="el-GR" smtClean="0"/>
              <a:pPr/>
              <a:t>22/4/2018</a:t>
            </a:fld>
            <a:endParaRPr lang="el-GR"/>
          </a:p>
        </p:txBody>
      </p:sp>
      <p:sp>
        <p:nvSpPr>
          <p:cNvPr id="5" name="4 - Θέση υποσέλιδου"/>
          <p:cNvSpPr>
            <a:spLocks noGrp="1"/>
          </p:cNvSpPr>
          <p:nvPr>
            <p:ph type="ftr" sz="quarter" idx="11"/>
          </p:nvPr>
        </p:nvSpPr>
        <p:spPr>
          <a:xfrm>
            <a:off x="2619376" y="6480969"/>
            <a:ext cx="4260056" cy="300831"/>
          </a:xfrm>
        </p:spPr>
        <p:txBody>
          <a:bodyPr/>
          <a:lstStyle/>
          <a:p>
            <a:endParaRPr lang="el-GR"/>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ECE838FC-798D-4FD8-B012-08E1AE6307AC}" type="slidenum">
              <a:rPr lang="el-GR" smtClean="0"/>
              <a:pPr/>
              <a:t>‹#›</a:t>
            </a:fld>
            <a:endParaRPr lang="el-GR"/>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3EB87622-9D6D-4016-89D6-0672A1435C06}" type="datetime1">
              <a:rPr lang="el-GR" smtClean="0"/>
              <a:pPr/>
              <a:t>22/4/2018</a:t>
            </a:fld>
            <a:endParaRPr lang="el-GR"/>
          </a:p>
        </p:txBody>
      </p:sp>
      <p:sp>
        <p:nvSpPr>
          <p:cNvPr id="6" name="5 - Θέση υποσέλιδου"/>
          <p:cNvSpPr>
            <a:spLocks noGrp="1"/>
          </p:cNvSpPr>
          <p:nvPr>
            <p:ph type="ftr" sz="quarter" idx="11"/>
          </p:nvPr>
        </p:nvSpPr>
        <p:spPr>
          <a:xfrm>
            <a:off x="457200" y="6480969"/>
            <a:ext cx="4260056" cy="301752"/>
          </a:xfrm>
        </p:spPr>
        <p:txBody>
          <a:bodyPr/>
          <a:lstStyle/>
          <a:p>
            <a:endParaRPr lang="el-GR"/>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ECE838FC-798D-4FD8-B012-08E1AE6307AC}"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C416EA7C-0D91-4B91-A0E6-F7C9AE315B8A}" type="datetime1">
              <a:rPr lang="el-GR" smtClean="0"/>
              <a:pPr/>
              <a:t>22/4/2018</a:t>
            </a:fld>
            <a:endParaRPr lang="el-GR"/>
          </a:p>
        </p:txBody>
      </p:sp>
      <p:sp>
        <p:nvSpPr>
          <p:cNvPr id="8" name="7 - Θέση υποσέλιδου"/>
          <p:cNvSpPr>
            <a:spLocks noGrp="1"/>
          </p:cNvSpPr>
          <p:nvPr>
            <p:ph type="ftr" sz="quarter" idx="11"/>
          </p:nvPr>
        </p:nvSpPr>
        <p:spPr>
          <a:xfrm>
            <a:off x="457200" y="6480969"/>
            <a:ext cx="4261104" cy="301752"/>
          </a:xfrm>
        </p:spPr>
        <p:txBody>
          <a:bodyPr/>
          <a:lstStyle/>
          <a:p>
            <a:endParaRPr lang="el-GR"/>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ECE838FC-798D-4FD8-B012-08E1AE6307AC}"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C62362A3-3024-4D20-92CE-C60CA535DBA0}" type="datetime1">
              <a:rPr lang="el-GR" smtClean="0"/>
              <a:pPr/>
              <a:t>22/4/2018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ECE838FC-798D-4FD8-B012-08E1AE6307AC}"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E5599CF4-2128-42DA-B925-8F64501FCE5C}" type="datetime1">
              <a:rPr lang="el-GR" smtClean="0"/>
              <a:pPr/>
              <a:t>22/4/2018</a:t>
            </a:fld>
            <a:endParaRPr lang="el-GR"/>
          </a:p>
        </p:txBody>
      </p:sp>
      <p:sp>
        <p:nvSpPr>
          <p:cNvPr id="3" name="2 - Θέση υποσέλιδου"/>
          <p:cNvSpPr>
            <a:spLocks noGrp="1"/>
          </p:cNvSpPr>
          <p:nvPr>
            <p:ph type="ftr" sz="quarter" idx="11"/>
          </p:nvPr>
        </p:nvSpPr>
        <p:spPr>
          <a:xfrm>
            <a:off x="457200" y="6481890"/>
            <a:ext cx="4260056" cy="300831"/>
          </a:xfrm>
        </p:spPr>
        <p:txBody>
          <a:bodyPr/>
          <a:lstStyle/>
          <a:p>
            <a:endParaRPr lang="el-GR"/>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ECE838FC-798D-4FD8-B012-08E1AE6307AC}"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8AA10CDB-8816-4645-B309-7D2F2376D6A5}" type="datetime1">
              <a:rPr lang="el-GR" smtClean="0"/>
              <a:pPr/>
              <a:t>22/4/2018</a:t>
            </a:fld>
            <a:endParaRPr lang="el-GR"/>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ECE838FC-798D-4FD8-B012-08E1AE6307AC}"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BBFEA672-5EE3-48C6-8A12-89BEE65FB5C9}" type="datetime1">
              <a:rPr lang="el-GR" smtClean="0"/>
              <a:pPr/>
              <a:t>22/4/2018</a:t>
            </a:fld>
            <a:endParaRPr lang="el-GR"/>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ECE838FC-798D-4FD8-B012-08E1AE6307AC}"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D8A3929-3422-453E-87E3-9CEF206BA4FB}" type="datetime1">
              <a:rPr lang="el-GR" smtClean="0"/>
              <a:pPr/>
              <a:t>22/4/2018</a:t>
            </a:fld>
            <a:endParaRPr lang="el-GR"/>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CE838FC-798D-4FD8-B012-08E1AE6307AC}"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40544" y="776289"/>
            <a:ext cx="8062912" cy="60423"/>
          </a:xfrm>
        </p:spPr>
        <p:txBody>
          <a:bodyPr>
            <a:normAutofit fontScale="90000"/>
          </a:bodyPr>
          <a:lstStyle/>
          <a:p>
            <a:pPr algn="l"/>
            <a:r>
              <a:rPr lang="el-GR" sz="2400" i="1" dirty="0" smtClean="0"/>
              <a:t/>
            </a:r>
            <a:br>
              <a:rPr lang="el-GR" sz="2400" i="1" dirty="0" smtClean="0"/>
            </a:br>
            <a:r>
              <a:rPr lang="el-GR" sz="2400" i="1" dirty="0" smtClean="0"/>
              <a:t/>
            </a:r>
            <a:br>
              <a:rPr lang="el-GR" sz="2400" i="1" dirty="0" smtClean="0"/>
            </a:br>
            <a:r>
              <a:rPr lang="el-GR" sz="2400" i="1" dirty="0" smtClean="0"/>
              <a:t>Παιδαγωγικό </a:t>
            </a:r>
            <a:r>
              <a:rPr lang="el-GR" sz="2400" i="1" dirty="0" smtClean="0"/>
              <a:t>Τμήμα</a:t>
            </a:r>
            <a:r>
              <a:rPr lang="el-GR" sz="3200" i="1" dirty="0" smtClean="0"/>
              <a:t> </a:t>
            </a:r>
            <a:r>
              <a:rPr lang="el-GR" sz="2400" i="1" dirty="0" smtClean="0"/>
              <a:t>Δημοτικής</a:t>
            </a:r>
            <a:r>
              <a:rPr lang="el-GR" dirty="0" smtClean="0"/>
              <a:t> </a:t>
            </a:r>
            <a:r>
              <a:rPr lang="el-GR" sz="2400" i="1" dirty="0" smtClean="0"/>
              <a:t>Εκπαίδευσης   </a:t>
            </a:r>
            <a:endParaRPr lang="el-GR" i="1" dirty="0"/>
          </a:p>
        </p:txBody>
      </p:sp>
      <p:sp>
        <p:nvSpPr>
          <p:cNvPr id="3" name="2 - Υπότιτλος"/>
          <p:cNvSpPr>
            <a:spLocks noGrp="1"/>
          </p:cNvSpPr>
          <p:nvPr>
            <p:ph type="subTitle" idx="1"/>
          </p:nvPr>
        </p:nvSpPr>
        <p:spPr/>
        <p:txBody>
          <a:bodyPr/>
          <a:lstStyle/>
          <a:p>
            <a:pPr algn="l"/>
            <a:r>
              <a:rPr lang="el-GR" dirty="0" smtClean="0"/>
              <a:t>                   Η Βαρύτητα</a:t>
            </a:r>
          </a:p>
          <a:p>
            <a:pPr algn="l"/>
            <a:r>
              <a:rPr lang="el-GR" dirty="0" smtClean="0"/>
              <a:t>                Χριστίνα  </a:t>
            </a:r>
            <a:r>
              <a:rPr lang="el-GR" dirty="0" err="1" smtClean="0"/>
              <a:t>Μπουρδάνου</a:t>
            </a:r>
            <a:endParaRPr lang="el-GR" dirty="0" smtClean="0"/>
          </a:p>
        </p:txBody>
      </p:sp>
      <p:sp>
        <p:nvSpPr>
          <p:cNvPr id="14" name="13 - Θέση υποσέλιδου"/>
          <p:cNvSpPr>
            <a:spLocks noGrp="1"/>
          </p:cNvSpPr>
          <p:nvPr>
            <p:ph type="ftr" sz="quarter" idx="11"/>
          </p:nvPr>
        </p:nvSpPr>
        <p:spPr/>
        <p:txBody>
          <a:bodyPr/>
          <a:lstStyle/>
          <a:p>
            <a:r>
              <a:rPr lang="el-GR" dirty="0" smtClean="0"/>
              <a:t>Η  βαρύτητα</a:t>
            </a:r>
            <a:endParaRPr lang="el-GR" dirty="0"/>
          </a:p>
        </p:txBody>
      </p:sp>
      <p:sp>
        <p:nvSpPr>
          <p:cNvPr id="13" name="12 - Θέση αριθμού διαφάνειας"/>
          <p:cNvSpPr>
            <a:spLocks noGrp="1"/>
          </p:cNvSpPr>
          <p:nvPr>
            <p:ph type="sldNum" sz="quarter" idx="12"/>
          </p:nvPr>
        </p:nvSpPr>
        <p:spPr/>
        <p:txBody>
          <a:bodyPr/>
          <a:lstStyle/>
          <a:p>
            <a:fld id="{ECE838FC-798D-4FD8-B012-08E1AE6307AC}" type="slidenum">
              <a:rPr lang="el-GR" smtClean="0"/>
              <a:pPr/>
              <a:t>1</a:t>
            </a:fld>
            <a:endParaRPr lang="el-GR"/>
          </a:p>
        </p:txBody>
      </p:sp>
      <p:pic>
        <p:nvPicPr>
          <p:cNvPr id="4" name="3 - Εικόνα" descr="Emblem_UOWM.png"/>
          <p:cNvPicPr>
            <a:picLocks noChangeAspect="1"/>
          </p:cNvPicPr>
          <p:nvPr/>
        </p:nvPicPr>
        <p:blipFill>
          <a:blip r:embed="rId2" cstate="print"/>
          <a:stretch>
            <a:fillRect/>
          </a:stretch>
        </p:blipFill>
        <p:spPr>
          <a:xfrm>
            <a:off x="0" y="0"/>
            <a:ext cx="1187624" cy="1124744"/>
          </a:xfrm>
          <a:prstGeom prst="rect">
            <a:avLst/>
          </a:prstGeom>
        </p:spPr>
      </p:pic>
      <p:sp>
        <p:nvSpPr>
          <p:cNvPr id="5" name="4 - TextBox"/>
          <p:cNvSpPr txBox="1"/>
          <p:nvPr/>
        </p:nvSpPr>
        <p:spPr>
          <a:xfrm>
            <a:off x="9612560" y="548680"/>
            <a:ext cx="184731" cy="369332"/>
          </a:xfrm>
          <a:prstGeom prst="rect">
            <a:avLst/>
          </a:prstGeom>
          <a:noFill/>
        </p:spPr>
        <p:txBody>
          <a:bodyPr wrap="none" rtlCol="0">
            <a:spAutoFit/>
          </a:bodyPr>
          <a:lstStyle/>
          <a:p>
            <a:endParaRPr lang="el-GR"/>
          </a:p>
        </p:txBody>
      </p:sp>
      <p:pic>
        <p:nvPicPr>
          <p:cNvPr id="6" name="5 - Εικόνα" descr="αρχείο λήψης.jpg"/>
          <p:cNvPicPr>
            <a:picLocks noChangeAspect="1"/>
          </p:cNvPicPr>
          <p:nvPr/>
        </p:nvPicPr>
        <p:blipFill>
          <a:blip r:embed="rId3" cstate="print"/>
          <a:stretch>
            <a:fillRect/>
          </a:stretch>
        </p:blipFill>
        <p:spPr>
          <a:xfrm>
            <a:off x="0" y="4509120"/>
            <a:ext cx="1639763" cy="2348880"/>
          </a:xfrm>
          <a:prstGeom prst="rect">
            <a:avLst/>
          </a:prstGeom>
        </p:spPr>
      </p:pic>
      <p:sp>
        <p:nvSpPr>
          <p:cNvPr id="7" name="6 - TextBox"/>
          <p:cNvSpPr txBox="1"/>
          <p:nvPr/>
        </p:nvSpPr>
        <p:spPr>
          <a:xfrm>
            <a:off x="3707904" y="3244334"/>
            <a:ext cx="1728192" cy="369332"/>
          </a:xfrm>
          <a:prstGeom prst="rect">
            <a:avLst/>
          </a:prstGeom>
          <a:noFill/>
        </p:spPr>
        <p:txBody>
          <a:bodyPr wrap="square" rtlCol="0">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l-GR" dirty="0"/>
          </a:p>
        </p:txBody>
      </p:sp>
      <p:sp>
        <p:nvSpPr>
          <p:cNvPr id="8" name="6 - TextBox"/>
          <p:cNvSpPr txBox="1"/>
          <p:nvPr/>
        </p:nvSpPr>
        <p:spPr>
          <a:xfrm>
            <a:off x="1907704" y="6093296"/>
            <a:ext cx="1728192" cy="369332"/>
          </a:xfrm>
          <a:prstGeom prst="rect">
            <a:avLst/>
          </a:prstGeom>
          <a:noFill/>
        </p:spPr>
        <p:txBody>
          <a:bodyPr wrap="square" rtlCol="0">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l-GR" dirty="0"/>
          </a:p>
        </p:txBody>
      </p:sp>
      <p:sp>
        <p:nvSpPr>
          <p:cNvPr id="10" name="6 - TextBox"/>
          <p:cNvSpPr txBox="1"/>
          <p:nvPr/>
        </p:nvSpPr>
        <p:spPr>
          <a:xfrm>
            <a:off x="3860304" y="3396734"/>
            <a:ext cx="1728192" cy="369332"/>
          </a:xfrm>
          <a:prstGeom prst="rect">
            <a:avLst/>
          </a:prstGeom>
          <a:noFill/>
        </p:spPr>
        <p:txBody>
          <a:bodyPr wrap="square" rtlCol="0">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l-GR" dirty="0"/>
          </a:p>
        </p:txBody>
      </p:sp>
      <p:sp>
        <p:nvSpPr>
          <p:cNvPr id="11" name="6 - TextBox"/>
          <p:cNvSpPr txBox="1"/>
          <p:nvPr/>
        </p:nvSpPr>
        <p:spPr>
          <a:xfrm>
            <a:off x="4012704" y="3549134"/>
            <a:ext cx="2503512" cy="383922"/>
          </a:xfrm>
          <a:prstGeom prst="rect">
            <a:avLst/>
          </a:prstGeom>
          <a:noFill/>
        </p:spPr>
        <p:txBody>
          <a:bodyPr wrap="square" rtlCol="0">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l-GR" dirty="0"/>
          </a:p>
        </p:txBody>
      </p:sp>
      <p:sp>
        <p:nvSpPr>
          <p:cNvPr id="12" name="6 - TextBox"/>
          <p:cNvSpPr txBox="1"/>
          <p:nvPr/>
        </p:nvSpPr>
        <p:spPr>
          <a:xfrm>
            <a:off x="1691680" y="6093296"/>
            <a:ext cx="1728192" cy="646331"/>
          </a:xfrm>
          <a:prstGeom prst="rect">
            <a:avLst/>
          </a:prstGeom>
          <a:noFill/>
        </p:spPr>
        <p:txBody>
          <a:bodyPr wrap="square" rtlCol="0">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l-GR" dirty="0" smtClean="0"/>
          </a:p>
          <a:p>
            <a:endParaRPr lang="el-G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   </a:t>
            </a:r>
            <a:r>
              <a:rPr lang="el-GR" sz="2700" i="1" dirty="0" smtClean="0"/>
              <a:t>Παιδαγωγικό</a:t>
            </a:r>
            <a:r>
              <a:rPr lang="el-GR" sz="4000" i="1" dirty="0" smtClean="0"/>
              <a:t> </a:t>
            </a:r>
            <a:r>
              <a:rPr lang="el-GR" sz="2200" i="1" dirty="0" smtClean="0"/>
              <a:t>Τμ</a:t>
            </a:r>
            <a:r>
              <a:rPr lang="el-GR" sz="2700" i="1" dirty="0" smtClean="0"/>
              <a:t>ήμα</a:t>
            </a:r>
            <a:r>
              <a:rPr lang="el-GR" dirty="0" smtClean="0"/>
              <a:t> </a:t>
            </a:r>
            <a:r>
              <a:rPr lang="el-GR" sz="2700" i="1" dirty="0" smtClean="0"/>
              <a:t>Δημοτικής</a:t>
            </a:r>
            <a:r>
              <a:rPr lang="el-GR" dirty="0" smtClean="0"/>
              <a:t> </a:t>
            </a:r>
            <a:r>
              <a:rPr lang="el-GR" sz="2700" i="1" dirty="0" smtClean="0"/>
              <a:t>Εκπαίδευσης</a:t>
            </a:r>
            <a:r>
              <a:rPr lang="el-GR" dirty="0" smtClean="0"/>
              <a:t>                                      Βαρύτητα</a:t>
            </a:r>
            <a:endParaRPr lang="el-GR" dirty="0"/>
          </a:p>
        </p:txBody>
      </p:sp>
      <p:sp>
        <p:nvSpPr>
          <p:cNvPr id="3" name="2 - Θέση περιεχομένου"/>
          <p:cNvSpPr>
            <a:spLocks noGrp="1"/>
          </p:cNvSpPr>
          <p:nvPr>
            <p:ph idx="1"/>
          </p:nvPr>
        </p:nvSpPr>
        <p:spPr/>
        <p:txBody>
          <a:bodyPr>
            <a:normAutofit fontScale="47500" lnSpcReduction="20000"/>
          </a:bodyPr>
          <a:lstStyle/>
          <a:p>
            <a:r>
              <a:rPr lang="el-GR" sz="3200" dirty="0" smtClean="0"/>
              <a:t>Στη φυσική, βαρύτητα ονομάζεται η ιδιότητα των υλικών σωμάτων να έλκουν και να έλκονται αμοιβαία με άλλα υλικά σώματα. Τα </a:t>
            </a:r>
            <a:r>
              <a:rPr lang="el-GR" sz="3200" dirty="0" err="1" smtClean="0"/>
              <a:t>ελκόμενα</a:t>
            </a:r>
            <a:r>
              <a:rPr lang="el-GR" sz="32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sz="3200"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r>
              <a:rPr lang="el-GR" sz="3200" dirty="0" smtClean="0"/>
              <a:t>Η δύναμη της βαρύτητας κρατά τους πλανήτες σε τροχιά γύρω από τον ήλιο. (Η εικόνα δεν βρίσκεται σε κλίμακα)</a:t>
            </a:r>
          </a:p>
          <a:p>
            <a:r>
              <a:rPr lang="el-GR" sz="3200" dirty="0" smtClean="0"/>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a:p>
            <a:endParaRPr lang="el-GR" sz="3200" dirty="0"/>
          </a:p>
        </p:txBody>
      </p:sp>
      <p:sp>
        <p:nvSpPr>
          <p:cNvPr id="8" name="7 - Θέση υποσέλιδου"/>
          <p:cNvSpPr>
            <a:spLocks noGrp="1"/>
          </p:cNvSpPr>
          <p:nvPr>
            <p:ph type="ftr" sz="quarter" idx="11"/>
          </p:nvPr>
        </p:nvSpPr>
        <p:spPr>
          <a:xfrm>
            <a:off x="1043608" y="6237312"/>
            <a:ext cx="1224136" cy="404663"/>
          </a:xfrm>
        </p:spPr>
        <p:txBody>
          <a:bodyPr/>
          <a:lstStyle/>
          <a:p>
            <a:pPr algn="l"/>
            <a:r>
              <a:rPr lang="el-GR" dirty="0" smtClean="0"/>
              <a:t>Η βαρύτητα </a:t>
            </a:r>
            <a:endParaRPr lang="el-GR" dirty="0"/>
          </a:p>
        </p:txBody>
      </p:sp>
      <p:sp>
        <p:nvSpPr>
          <p:cNvPr id="7" name="6 - Θέση αριθμού διαφάνειας"/>
          <p:cNvSpPr>
            <a:spLocks noGrp="1"/>
          </p:cNvSpPr>
          <p:nvPr>
            <p:ph type="sldNum" sz="quarter" idx="12"/>
          </p:nvPr>
        </p:nvSpPr>
        <p:spPr/>
        <p:txBody>
          <a:bodyPr/>
          <a:lstStyle/>
          <a:p>
            <a:fld id="{ECE838FC-798D-4FD8-B012-08E1AE6307AC}" type="slidenum">
              <a:rPr lang="el-GR" smtClean="0"/>
              <a:pPr/>
              <a:t>2</a:t>
            </a:fld>
            <a:endParaRPr lang="el-GR"/>
          </a:p>
        </p:txBody>
      </p:sp>
      <p:pic>
        <p:nvPicPr>
          <p:cNvPr id="4" name="3 - Εικόνα" descr="Emblem_UOWM.png"/>
          <p:cNvPicPr>
            <a:picLocks noChangeAspect="1"/>
          </p:cNvPicPr>
          <p:nvPr/>
        </p:nvPicPr>
        <p:blipFill>
          <a:blip r:embed="rId2" cstate="print"/>
          <a:stretch>
            <a:fillRect/>
          </a:stretch>
        </p:blipFill>
        <p:spPr>
          <a:xfrm>
            <a:off x="0" y="0"/>
            <a:ext cx="1224136" cy="1268760"/>
          </a:xfrm>
          <a:prstGeom prst="rect">
            <a:avLst/>
          </a:prstGeom>
        </p:spPr>
      </p:pic>
      <p:pic>
        <p:nvPicPr>
          <p:cNvPr id="5" name="4 - Εικόνα" descr="αρχείο λήψης.jpg"/>
          <p:cNvPicPr>
            <a:picLocks noChangeAspect="1"/>
          </p:cNvPicPr>
          <p:nvPr/>
        </p:nvPicPr>
        <p:blipFill>
          <a:blip r:embed="rId3" cstate="print"/>
          <a:stretch>
            <a:fillRect/>
          </a:stretch>
        </p:blipFill>
        <p:spPr>
          <a:xfrm>
            <a:off x="1" y="5733256"/>
            <a:ext cx="1043608" cy="112474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  </a:t>
            </a:r>
            <a:r>
              <a:rPr lang="el-GR" sz="2200" i="1" dirty="0" smtClean="0"/>
              <a:t>Παιδαγωγικό</a:t>
            </a:r>
            <a:r>
              <a:rPr lang="el-GR" dirty="0" smtClean="0"/>
              <a:t> </a:t>
            </a:r>
            <a:r>
              <a:rPr lang="el-GR" sz="2200" i="1" dirty="0" smtClean="0"/>
              <a:t>Τμήμα</a:t>
            </a:r>
            <a:r>
              <a:rPr lang="el-GR" dirty="0" smtClean="0"/>
              <a:t> </a:t>
            </a:r>
            <a:r>
              <a:rPr lang="el-GR" sz="2200" i="1" dirty="0" smtClean="0"/>
              <a:t>Δημοτικής</a:t>
            </a:r>
            <a:r>
              <a:rPr lang="el-GR" dirty="0" smtClean="0"/>
              <a:t> </a:t>
            </a:r>
            <a:r>
              <a:rPr lang="el-GR" sz="2200" i="1" dirty="0" smtClean="0"/>
              <a:t>Εκπαίδευσης</a:t>
            </a:r>
            <a:r>
              <a:rPr lang="el-GR" dirty="0" smtClean="0"/>
              <a:t>                                                Ποιος ανακάλυψε την βαρύτητα</a:t>
            </a:r>
            <a:br>
              <a:rPr lang="el-GR" dirty="0" smtClean="0"/>
            </a:br>
            <a:endParaRPr lang="el-GR" dirty="0"/>
          </a:p>
        </p:txBody>
      </p:sp>
      <p:sp>
        <p:nvSpPr>
          <p:cNvPr id="3" name="2 - Θέση περιεχομένου"/>
          <p:cNvSpPr>
            <a:spLocks noGrp="1"/>
          </p:cNvSpPr>
          <p:nvPr>
            <p:ph idx="1"/>
          </p:nvPr>
        </p:nvSpPr>
        <p:spPr/>
        <p:txBody>
          <a:bodyPr>
            <a:normAutofit fontScale="47500" lnSpcReduction="20000"/>
          </a:bodyPr>
          <a:lstStyle/>
          <a:p>
            <a:r>
              <a:rPr lang="el-GR" dirty="0" smtClean="0"/>
              <a:t>Η ιστορία ότι ο Ισαάκ Νεύτων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smtClean="0"/>
              <a:t>πρωτοδημοσίευσαν</a:t>
            </a:r>
            <a:r>
              <a:rPr lang="el-GR" dirty="0" smtClean="0"/>
              <a:t> …</a:t>
            </a:r>
          </a:p>
          <a:p>
            <a:r>
              <a:rPr lang="el-GR" dirty="0" smtClean="0"/>
              <a:t>Όσον αφορά τη σύλληψη του νόμου της βαρύτητας από την πτώση ενός μήλου ή όποια άλλη κι αν ήταν η αφορμή, ένα είναι βέβαιο: η συστηματοποίηση της αρχικής ιδέας είχε ως αποτέλεσμα τη συγγραφή ενός από τα σημαντικότερα βιβλία στην ιστορία της επιστήμης, το περίφημο </a:t>
            </a:r>
            <a:r>
              <a:rPr lang="el-GR" dirty="0" err="1" smtClean="0"/>
              <a:t>Principia</a:t>
            </a:r>
            <a:r>
              <a:rPr lang="el-GR" dirty="0" smtClean="0"/>
              <a:t> </a:t>
            </a:r>
            <a:r>
              <a:rPr lang="el-GR" dirty="0" err="1" smtClean="0"/>
              <a:t>Mathematica</a:t>
            </a:r>
            <a:r>
              <a:rPr lang="el-GR" dirty="0" smtClean="0"/>
              <a:t> (Μαθηματικές αρχές) (1687).</a:t>
            </a:r>
            <a:br>
              <a:rPr lang="el-GR" dirty="0" smtClean="0"/>
            </a:br>
            <a:r>
              <a:rPr lang="el-GR" dirty="0" smtClean="0"/>
              <a:t>Το έργο αυτό, που δίκαια θεωρείται θεμέλιο της φυσικής επιστήμης, αποτέλεσε τον καρπό πολυετούς έρευνας και μελέτης, και μόνο ένας επιστήμονας σαν τον Νεύτωνα – προικισμένος με διανοητικά χαρίσματα, βαθιά παιδεία, επινοητικότητα, περιέργεια, επιμονή, αυταπάρνηση και αφοσίωση θα μπορούσε να το ολοκληρώσει.</a:t>
            </a:r>
          </a:p>
          <a:p>
            <a:r>
              <a:rPr lang="el-GR" dirty="0" smtClean="0"/>
              <a:t>Ο ίδιος ο Νεύτων, όταν κάποτε ρωτήθηκε να σχολιάσει πως έφτασε στις μεγάλες του ανακαλύψεις, δήλωσε: «Κρατώ το θέμα διαρκώς στο νου μου, μέχρι που το αρχικό απαύγασμα, βήμα βήμα, ανάβει για να γίνει ένα λαμπερό δυνατό φως». (από την αλληλογραφία του με τον μαθηματικό </a:t>
            </a:r>
            <a:r>
              <a:rPr lang="el-GR" dirty="0" err="1" smtClean="0"/>
              <a:t>Roger</a:t>
            </a:r>
            <a:r>
              <a:rPr lang="el-GR" dirty="0" smtClean="0"/>
              <a:t> </a:t>
            </a:r>
            <a:r>
              <a:rPr lang="el-GR" dirty="0" err="1" smtClean="0"/>
              <a:t>Cotes</a:t>
            </a:r>
            <a:r>
              <a:rPr lang="el-GR" dirty="0" smtClean="0"/>
              <a:t> (1682 – 1716), σελ. </a:t>
            </a:r>
            <a:r>
              <a:rPr lang="el-GR" dirty="0" err="1" smtClean="0"/>
              <a:t>xlii</a:t>
            </a:r>
            <a:r>
              <a:rPr lang="el-GR" dirty="0" smtClean="0"/>
              <a:t>-</a:t>
            </a:r>
            <a:r>
              <a:rPr lang="el-GR" dirty="0" err="1" smtClean="0"/>
              <a:t>xliii</a:t>
            </a:r>
            <a:r>
              <a:rPr lang="el-GR" dirty="0" smtClean="0"/>
              <a:t> της έκδοσης του J. </a:t>
            </a:r>
            <a:r>
              <a:rPr lang="el-GR" dirty="0" err="1" smtClean="0"/>
              <a:t>Edleston</a:t>
            </a:r>
            <a:r>
              <a:rPr lang="el-GR" dirty="0" smtClean="0"/>
              <a:t>, Λονδίνο 1850).</a:t>
            </a:r>
            <a:br>
              <a:rPr lang="el-GR" dirty="0" smtClean="0"/>
            </a:br>
            <a:r>
              <a:rPr lang="el-GR" dirty="0" smtClean="0"/>
              <a:t>Είναι γνωστό πως ο Νεύτων επεξεργαζόταν το </a:t>
            </a:r>
            <a:r>
              <a:rPr lang="el-GR" dirty="0" err="1" smtClean="0"/>
              <a:t>Principia</a:t>
            </a:r>
            <a:r>
              <a:rPr lang="el-GR" dirty="0" smtClean="0"/>
              <a:t> </a:t>
            </a:r>
            <a:r>
              <a:rPr lang="el-GR" dirty="0" err="1" smtClean="0"/>
              <a:t>Mathematica</a:t>
            </a:r>
            <a:r>
              <a:rPr lang="el-GR" dirty="0" smtClean="0"/>
              <a:t> πάνω από είκοσι χρόνια: Στο διάλογο του Λουκιανού που παραθέσαμε στην αρχή του άρθρου, ο ένας συνομιλητής, ο </a:t>
            </a:r>
            <a:r>
              <a:rPr lang="el-GR" dirty="0" err="1" smtClean="0"/>
              <a:t>Λύκινος</a:t>
            </a:r>
            <a:r>
              <a:rPr lang="el-GR" dirty="0" smtClean="0"/>
              <a:t>, λέει στον </a:t>
            </a:r>
            <a:r>
              <a:rPr lang="el-GR" dirty="0" err="1" smtClean="0"/>
              <a:t>Ερμότιμο</a:t>
            </a:r>
            <a:r>
              <a:rPr lang="el-GR" dirty="0" smtClean="0"/>
              <a:t> ότι τον παρατηρούσε είκοσι χρόνια να μελετά προσεκτικά τους δασκάλους του. Αντίθετα, ο Νεύτων όχι μόνο μελέτησε τους προκατόχους του, αλλά τους συμπλήρωσε ή και τους αμφισβήτησε.</a:t>
            </a:r>
          </a:p>
          <a:p>
            <a:endParaRPr lang="el-GR" dirty="0"/>
          </a:p>
        </p:txBody>
      </p:sp>
      <p:sp>
        <p:nvSpPr>
          <p:cNvPr id="10" name="9 - Θέση υποσέλιδου"/>
          <p:cNvSpPr>
            <a:spLocks noGrp="1"/>
          </p:cNvSpPr>
          <p:nvPr>
            <p:ph type="ftr" sz="quarter" idx="11"/>
          </p:nvPr>
        </p:nvSpPr>
        <p:spPr>
          <a:xfrm>
            <a:off x="899592" y="6480969"/>
            <a:ext cx="3817664" cy="377031"/>
          </a:xfrm>
        </p:spPr>
        <p:txBody>
          <a:bodyPr/>
          <a:lstStyle/>
          <a:p>
            <a:pPr algn="l"/>
            <a:r>
              <a:rPr lang="el-GR" dirty="0" smtClean="0"/>
              <a:t> Η βαρύτητα</a:t>
            </a:r>
          </a:p>
          <a:p>
            <a:pPr algn="l"/>
            <a:endParaRPr lang="el-GR" dirty="0"/>
          </a:p>
        </p:txBody>
      </p:sp>
      <p:sp>
        <p:nvSpPr>
          <p:cNvPr id="9" name="8 - Θέση αριθμού διαφάνειας"/>
          <p:cNvSpPr>
            <a:spLocks noGrp="1"/>
          </p:cNvSpPr>
          <p:nvPr>
            <p:ph type="sldNum" sz="quarter" idx="12"/>
          </p:nvPr>
        </p:nvSpPr>
        <p:spPr/>
        <p:txBody>
          <a:bodyPr/>
          <a:lstStyle/>
          <a:p>
            <a:fld id="{ECE838FC-798D-4FD8-B012-08E1AE6307AC}" type="slidenum">
              <a:rPr lang="el-GR" smtClean="0"/>
              <a:pPr/>
              <a:t>3</a:t>
            </a:fld>
            <a:endParaRPr lang="el-GR"/>
          </a:p>
        </p:txBody>
      </p:sp>
      <p:pic>
        <p:nvPicPr>
          <p:cNvPr id="4" name="3 - Εικόνα" descr="Emblem_UOWM.png"/>
          <p:cNvPicPr>
            <a:picLocks noChangeAspect="1"/>
          </p:cNvPicPr>
          <p:nvPr/>
        </p:nvPicPr>
        <p:blipFill>
          <a:blip r:embed="rId2" cstate="print"/>
          <a:stretch>
            <a:fillRect/>
          </a:stretch>
        </p:blipFill>
        <p:spPr>
          <a:xfrm>
            <a:off x="0" y="0"/>
            <a:ext cx="1152128" cy="1224136"/>
          </a:xfrm>
          <a:prstGeom prst="rect">
            <a:avLst/>
          </a:prstGeom>
        </p:spPr>
      </p:pic>
      <p:pic>
        <p:nvPicPr>
          <p:cNvPr id="5" name="4 - Εικόνα" descr="αρχείο λήψης.jpg"/>
          <p:cNvPicPr>
            <a:picLocks noChangeAspect="1"/>
          </p:cNvPicPr>
          <p:nvPr/>
        </p:nvPicPr>
        <p:blipFill>
          <a:blip r:embed="rId3" cstate="print"/>
          <a:stretch>
            <a:fillRect/>
          </a:stretch>
        </p:blipFill>
        <p:spPr>
          <a:xfrm>
            <a:off x="0" y="5661248"/>
            <a:ext cx="899592" cy="1196752"/>
          </a:xfrm>
          <a:prstGeom prst="rect">
            <a:avLst/>
          </a:prstGeom>
        </p:spPr>
      </p:pic>
      <p:sp>
        <p:nvSpPr>
          <p:cNvPr id="6" name="2 - Θέση περιεχομένου"/>
          <p:cNvSpPr txBox="1">
            <a:spLocks/>
          </p:cNvSpPr>
          <p:nvPr/>
        </p:nvSpPr>
        <p:spPr>
          <a:xfrm>
            <a:off x="609600" y="2035208"/>
            <a:ext cx="8229600" cy="4572000"/>
          </a:xfrm>
          <a:prstGeom prst="rect">
            <a:avLst/>
          </a:prstGeom>
        </p:spPr>
        <p:txBody>
          <a:bodyPr vert="horz" anchor="t">
            <a:normAutofit/>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el-GR" sz="30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l-GR" sz="30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 Θέση περιεχομένου"/>
          <p:cNvSpPr>
            <a:spLocks noGrp="1"/>
          </p:cNvSpPr>
          <p:nvPr/>
        </p:nvSpPr>
        <p:spPr>
          <a:xfrm>
            <a:off x="899592" y="5805264"/>
            <a:ext cx="2808312" cy="792088"/>
          </a:xfrm>
          <a:prstGeom prst="rect">
            <a:avLst/>
          </a:prstGeom>
        </p:spPr>
        <p:txBody>
          <a:bodyPr vert="horz" anchor="t">
            <a:normAutofit/>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endParaRPr lang="el-G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0"/>
            <a:ext cx="8229600" cy="1399032"/>
          </a:xfrm>
        </p:spPr>
        <p:txBody>
          <a:bodyPr>
            <a:normAutofit fontScale="90000"/>
          </a:bodyPr>
          <a:lstStyle/>
          <a:p>
            <a:r>
              <a:rPr lang="el-GR" dirty="0" smtClean="0"/>
              <a:t> </a:t>
            </a:r>
            <a:r>
              <a:rPr lang="el-GR" sz="2200" i="1" dirty="0" smtClean="0"/>
              <a:t>Παιδαγωγικό</a:t>
            </a:r>
            <a:r>
              <a:rPr lang="el-GR" sz="2700" i="1" dirty="0" smtClean="0"/>
              <a:t> </a:t>
            </a:r>
            <a:r>
              <a:rPr lang="el-GR" sz="2200" i="1" dirty="0" smtClean="0"/>
              <a:t>Τμήμα</a:t>
            </a:r>
            <a:r>
              <a:rPr lang="el-GR" sz="2700" i="1" dirty="0" smtClean="0"/>
              <a:t> </a:t>
            </a:r>
            <a:r>
              <a:rPr lang="el-GR" sz="2200" i="1" dirty="0" smtClean="0"/>
              <a:t>Δημοτικής</a:t>
            </a:r>
            <a:r>
              <a:rPr lang="el-GR" sz="2700" i="1" dirty="0" smtClean="0"/>
              <a:t> </a:t>
            </a:r>
            <a:r>
              <a:rPr lang="el-GR" sz="2200" i="1" dirty="0" smtClean="0"/>
              <a:t>Εκπαίδευσης</a:t>
            </a:r>
            <a:r>
              <a:rPr lang="el-GR" dirty="0" smtClean="0"/>
              <a:t>                                                  Πως μας επηρεάζει η βαρύτητα</a:t>
            </a:r>
            <a:br>
              <a:rPr lang="el-GR" dirty="0" smtClean="0"/>
            </a:br>
            <a:endParaRPr lang="el-GR" dirty="0"/>
          </a:p>
        </p:txBody>
      </p:sp>
      <p:sp>
        <p:nvSpPr>
          <p:cNvPr id="3" name="2 - Θέση περιεχομένου"/>
          <p:cNvSpPr>
            <a:spLocks noGrp="1"/>
          </p:cNvSpPr>
          <p:nvPr>
            <p:ph idx="1"/>
          </p:nvPr>
        </p:nvSpPr>
        <p:spPr>
          <a:xfrm>
            <a:off x="467544" y="1628800"/>
            <a:ext cx="8229600" cy="4572000"/>
          </a:xfrm>
        </p:spPr>
        <p:txBody>
          <a:bodyPr>
            <a:normAutofit/>
          </a:bodyPr>
          <a:lstStyle/>
          <a:p>
            <a:pPr>
              <a:buNone/>
            </a:pPr>
            <a:endParaRPr lang="el-GR" dirty="0"/>
          </a:p>
        </p:txBody>
      </p:sp>
      <p:sp>
        <p:nvSpPr>
          <p:cNvPr id="9" name="8 - Θέση υποσέλιδου"/>
          <p:cNvSpPr>
            <a:spLocks noGrp="1"/>
          </p:cNvSpPr>
          <p:nvPr>
            <p:ph type="ftr" sz="quarter" idx="11"/>
          </p:nvPr>
        </p:nvSpPr>
        <p:spPr>
          <a:xfrm>
            <a:off x="827584" y="6480969"/>
            <a:ext cx="3889672" cy="377031"/>
          </a:xfrm>
        </p:spPr>
        <p:txBody>
          <a:bodyPr/>
          <a:lstStyle/>
          <a:p>
            <a:pPr algn="l"/>
            <a:r>
              <a:rPr lang="el-GR" dirty="0" smtClean="0"/>
              <a:t>Η βαρύτητα</a:t>
            </a:r>
          </a:p>
          <a:p>
            <a:pPr algn="l"/>
            <a:endParaRPr lang="el-GR" dirty="0"/>
          </a:p>
        </p:txBody>
      </p:sp>
      <p:sp>
        <p:nvSpPr>
          <p:cNvPr id="8" name="7 - Θέση αριθμού διαφάνειας"/>
          <p:cNvSpPr>
            <a:spLocks noGrp="1"/>
          </p:cNvSpPr>
          <p:nvPr>
            <p:ph type="sldNum" sz="quarter" idx="12"/>
          </p:nvPr>
        </p:nvSpPr>
        <p:spPr/>
        <p:txBody>
          <a:bodyPr/>
          <a:lstStyle/>
          <a:p>
            <a:fld id="{ECE838FC-798D-4FD8-B012-08E1AE6307AC}" type="slidenum">
              <a:rPr lang="el-GR" smtClean="0"/>
              <a:pPr/>
              <a:t>4</a:t>
            </a:fld>
            <a:endParaRPr lang="el-GR"/>
          </a:p>
        </p:txBody>
      </p:sp>
      <p:pic>
        <p:nvPicPr>
          <p:cNvPr id="4" name="3 - Εικόνα" descr="Emblem_UOWM.png"/>
          <p:cNvPicPr>
            <a:picLocks noChangeAspect="1"/>
          </p:cNvPicPr>
          <p:nvPr/>
        </p:nvPicPr>
        <p:blipFill>
          <a:blip r:embed="rId2" cstate="print"/>
          <a:stretch>
            <a:fillRect/>
          </a:stretch>
        </p:blipFill>
        <p:spPr>
          <a:xfrm>
            <a:off x="0" y="0"/>
            <a:ext cx="1043608" cy="1124744"/>
          </a:xfrm>
          <a:prstGeom prst="rect">
            <a:avLst/>
          </a:prstGeom>
        </p:spPr>
      </p:pic>
      <p:pic>
        <p:nvPicPr>
          <p:cNvPr id="5" name="4 - Εικόνα" descr="αρχείο λήψης.jpg"/>
          <p:cNvPicPr>
            <a:picLocks noChangeAspect="1"/>
          </p:cNvPicPr>
          <p:nvPr/>
        </p:nvPicPr>
        <p:blipFill>
          <a:blip r:embed="rId3" cstate="print"/>
          <a:stretch>
            <a:fillRect/>
          </a:stretch>
        </p:blipFill>
        <p:spPr>
          <a:xfrm>
            <a:off x="0" y="5445224"/>
            <a:ext cx="899592" cy="1412776"/>
          </a:xfrm>
          <a:prstGeom prst="rect">
            <a:avLst/>
          </a:prstGeom>
        </p:spPr>
      </p:pic>
      <p:graphicFrame>
        <p:nvGraphicFramePr>
          <p:cNvPr id="10" name="9 - Διάγραμμα"/>
          <p:cNvGraphicFramePr/>
          <p:nvPr/>
        </p:nvGraphicFramePr>
        <p:xfrm>
          <a:off x="1043608" y="1268760"/>
          <a:ext cx="7416824" cy="51125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0"/>
            <a:ext cx="8229600" cy="1399032"/>
          </a:xfrm>
        </p:spPr>
        <p:txBody>
          <a:bodyPr>
            <a:normAutofit/>
          </a:bodyPr>
          <a:lstStyle/>
          <a:p>
            <a:r>
              <a:rPr lang="el-GR" sz="1800" i="1" dirty="0" smtClean="0"/>
              <a:t>Παιδαγωγικό</a:t>
            </a:r>
            <a:r>
              <a:rPr lang="el-GR" dirty="0" smtClean="0"/>
              <a:t> </a:t>
            </a:r>
            <a:r>
              <a:rPr lang="el-GR" sz="1800" i="1" dirty="0" smtClean="0"/>
              <a:t>Τμήμα</a:t>
            </a:r>
            <a:r>
              <a:rPr lang="el-GR" dirty="0" smtClean="0"/>
              <a:t> </a:t>
            </a:r>
            <a:r>
              <a:rPr lang="el-GR" sz="1800" i="1" dirty="0" smtClean="0"/>
              <a:t>Δημοτικής</a:t>
            </a:r>
            <a:r>
              <a:rPr lang="el-GR" dirty="0" smtClean="0"/>
              <a:t> </a:t>
            </a:r>
            <a:r>
              <a:rPr lang="el-GR" sz="2000" i="1" dirty="0" smtClean="0"/>
              <a:t>Εκπαίδευσης</a:t>
            </a:r>
            <a:r>
              <a:rPr lang="el-GR" i="1" dirty="0" smtClean="0"/>
              <a:t>               Η</a:t>
            </a:r>
            <a:r>
              <a:rPr lang="el-GR" dirty="0" smtClean="0"/>
              <a:t> βαρύτητα στην σελήνη</a:t>
            </a:r>
            <a:endParaRPr lang="el-GR" dirty="0"/>
          </a:p>
        </p:txBody>
      </p:sp>
      <p:sp>
        <p:nvSpPr>
          <p:cNvPr id="3" name="2 - Θέση περιεχομένου"/>
          <p:cNvSpPr>
            <a:spLocks noGrp="1"/>
          </p:cNvSpPr>
          <p:nvPr>
            <p:ph idx="1"/>
          </p:nvPr>
        </p:nvSpPr>
        <p:spPr/>
        <p:txBody>
          <a:bodyPr>
            <a:normAutofit fontScale="70000" lnSpcReduction="20000"/>
          </a:bodyPr>
          <a:lstStyle/>
          <a:p>
            <a:r>
              <a:rPr lang="el-GR" dirty="0" smtClean="0"/>
              <a:t>Από 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Η </a:t>
            </a:r>
            <a:r>
              <a:rPr lang="el-GR" dirty="0" err="1" smtClean="0"/>
              <a:t>βαρυτική</a:t>
            </a:r>
            <a:r>
              <a:rPr lang="el-GR" dirty="0" smtClean="0"/>
              <a:t>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a:t>
            </a:r>
            <a:endParaRPr lang="el-GR" dirty="0"/>
          </a:p>
        </p:txBody>
      </p:sp>
      <p:sp>
        <p:nvSpPr>
          <p:cNvPr id="8" name="7 - Θέση υποσέλιδου"/>
          <p:cNvSpPr>
            <a:spLocks noGrp="1"/>
          </p:cNvSpPr>
          <p:nvPr>
            <p:ph type="ftr" sz="quarter" idx="11"/>
          </p:nvPr>
        </p:nvSpPr>
        <p:spPr>
          <a:xfrm>
            <a:off x="899592" y="6480969"/>
            <a:ext cx="3817664" cy="377031"/>
          </a:xfrm>
        </p:spPr>
        <p:txBody>
          <a:bodyPr/>
          <a:lstStyle/>
          <a:p>
            <a:pPr algn="l"/>
            <a:r>
              <a:rPr lang="el-GR" dirty="0" smtClean="0"/>
              <a:t>Η βαρύτητα</a:t>
            </a:r>
          </a:p>
          <a:p>
            <a:pPr algn="l"/>
            <a:endParaRPr lang="el-GR" dirty="0"/>
          </a:p>
        </p:txBody>
      </p:sp>
      <p:sp>
        <p:nvSpPr>
          <p:cNvPr id="7" name="6 - Θέση αριθμού διαφάνειας"/>
          <p:cNvSpPr>
            <a:spLocks noGrp="1"/>
          </p:cNvSpPr>
          <p:nvPr>
            <p:ph type="sldNum" sz="quarter" idx="12"/>
          </p:nvPr>
        </p:nvSpPr>
        <p:spPr/>
        <p:txBody>
          <a:bodyPr/>
          <a:lstStyle/>
          <a:p>
            <a:fld id="{ECE838FC-798D-4FD8-B012-08E1AE6307AC}" type="slidenum">
              <a:rPr lang="el-GR" smtClean="0"/>
              <a:pPr/>
              <a:t>5</a:t>
            </a:fld>
            <a:endParaRPr lang="el-GR"/>
          </a:p>
        </p:txBody>
      </p:sp>
      <p:pic>
        <p:nvPicPr>
          <p:cNvPr id="4" name="3 - Εικόνα" descr="Emblem_UOWM.png"/>
          <p:cNvPicPr>
            <a:picLocks noChangeAspect="1"/>
          </p:cNvPicPr>
          <p:nvPr/>
        </p:nvPicPr>
        <p:blipFill>
          <a:blip r:embed="rId2" cstate="print"/>
          <a:stretch>
            <a:fillRect/>
          </a:stretch>
        </p:blipFill>
        <p:spPr>
          <a:xfrm>
            <a:off x="1" y="0"/>
            <a:ext cx="1115616" cy="1124744"/>
          </a:xfrm>
          <a:prstGeom prst="rect">
            <a:avLst/>
          </a:prstGeom>
        </p:spPr>
      </p:pic>
      <p:pic>
        <p:nvPicPr>
          <p:cNvPr id="5" name="4 - Εικόνα" descr="αρχείο λήψης.jpg"/>
          <p:cNvPicPr>
            <a:picLocks noChangeAspect="1"/>
          </p:cNvPicPr>
          <p:nvPr/>
        </p:nvPicPr>
        <p:blipFill>
          <a:blip r:embed="rId3" cstate="print"/>
          <a:stretch>
            <a:fillRect/>
          </a:stretch>
        </p:blipFill>
        <p:spPr>
          <a:xfrm>
            <a:off x="1" y="5445224"/>
            <a:ext cx="971599" cy="141277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marL="1227582" indent="-742950"/>
            <a:r>
              <a:rPr lang="el-GR" dirty="0" smtClean="0"/>
              <a:t>   </a:t>
            </a:r>
            <a:r>
              <a:rPr lang="el-GR" sz="2000" i="1" dirty="0" smtClean="0"/>
              <a:t>Παι</a:t>
            </a:r>
            <a:r>
              <a:rPr lang="el-GR" sz="1800" i="1" dirty="0" smtClean="0"/>
              <a:t>δαγωγικό</a:t>
            </a:r>
            <a:r>
              <a:rPr lang="el-GR" sz="3600" i="1" dirty="0" smtClean="0"/>
              <a:t> </a:t>
            </a:r>
            <a:r>
              <a:rPr lang="el-GR" sz="2000" i="1" dirty="0" smtClean="0"/>
              <a:t>Τμήμα</a:t>
            </a:r>
            <a:r>
              <a:rPr lang="el-GR" sz="3600" i="1" dirty="0" smtClean="0"/>
              <a:t> </a:t>
            </a:r>
            <a:r>
              <a:rPr lang="el-GR" sz="1800" i="1" dirty="0" smtClean="0"/>
              <a:t>Δημοτικής</a:t>
            </a:r>
            <a:r>
              <a:rPr lang="el-GR" dirty="0" smtClean="0"/>
              <a:t> </a:t>
            </a:r>
            <a:r>
              <a:rPr lang="el-GR" sz="2000" i="1" dirty="0" smtClean="0"/>
              <a:t>Εκπαίδευσης</a:t>
            </a:r>
            <a:r>
              <a:rPr lang="el-GR" dirty="0" smtClean="0"/>
              <a:t>     Επίλογος</a:t>
            </a:r>
            <a:endParaRPr lang="el-GR" dirty="0"/>
          </a:p>
        </p:txBody>
      </p:sp>
      <p:sp>
        <p:nvSpPr>
          <p:cNvPr id="3" name="2 - Θέση περιεχομένου"/>
          <p:cNvSpPr>
            <a:spLocks noGrp="1"/>
          </p:cNvSpPr>
          <p:nvPr>
            <p:ph idx="1"/>
          </p:nvPr>
        </p:nvSpPr>
        <p:spPr/>
        <p:txBody>
          <a:bodyPr/>
          <a:lstStyle/>
          <a:p>
            <a:r>
              <a:rPr lang="el-GR" dirty="0" smtClean="0"/>
              <a:t>Σας ευχαριστώ για την προσοχή σας…</a:t>
            </a:r>
            <a:endParaRPr lang="el-GR" dirty="0"/>
          </a:p>
        </p:txBody>
      </p:sp>
      <p:sp>
        <p:nvSpPr>
          <p:cNvPr id="9" name="8 - Θέση υποσέλιδου"/>
          <p:cNvSpPr>
            <a:spLocks noGrp="1"/>
          </p:cNvSpPr>
          <p:nvPr>
            <p:ph type="ftr" sz="quarter" idx="11"/>
          </p:nvPr>
        </p:nvSpPr>
        <p:spPr>
          <a:xfrm>
            <a:off x="1331640" y="6480969"/>
            <a:ext cx="3385616" cy="377031"/>
          </a:xfrm>
        </p:spPr>
        <p:txBody>
          <a:bodyPr/>
          <a:lstStyle/>
          <a:p>
            <a:pPr algn="l"/>
            <a:r>
              <a:rPr lang="el-GR" dirty="0" smtClean="0"/>
              <a:t>Η βαρύτητα</a:t>
            </a:r>
          </a:p>
          <a:p>
            <a:pPr algn="l"/>
            <a:endParaRPr lang="el-GR" dirty="0"/>
          </a:p>
        </p:txBody>
      </p:sp>
      <p:sp>
        <p:nvSpPr>
          <p:cNvPr id="8" name="7 - Θέση αριθμού διαφάνειας"/>
          <p:cNvSpPr>
            <a:spLocks noGrp="1"/>
          </p:cNvSpPr>
          <p:nvPr>
            <p:ph type="sldNum" sz="quarter" idx="12"/>
          </p:nvPr>
        </p:nvSpPr>
        <p:spPr/>
        <p:txBody>
          <a:bodyPr/>
          <a:lstStyle/>
          <a:p>
            <a:fld id="{ECE838FC-798D-4FD8-B012-08E1AE6307AC}" type="slidenum">
              <a:rPr lang="el-GR" smtClean="0"/>
              <a:pPr/>
              <a:t>6</a:t>
            </a:fld>
            <a:endParaRPr lang="el-GR"/>
          </a:p>
        </p:txBody>
      </p:sp>
      <p:pic>
        <p:nvPicPr>
          <p:cNvPr id="4" name="3 - Εικόνα" descr="βαρύτητα-στο-π-ανήτη-γη-απεικόνιση-έννοιας-με-και-βέ-η-που-επι-78231535.jpg"/>
          <p:cNvPicPr>
            <a:picLocks noChangeAspect="1"/>
          </p:cNvPicPr>
          <p:nvPr/>
        </p:nvPicPr>
        <p:blipFill>
          <a:blip r:embed="rId3" cstate="print"/>
          <a:stretch>
            <a:fillRect/>
          </a:stretch>
        </p:blipFill>
        <p:spPr>
          <a:xfrm>
            <a:off x="683568" y="2492896"/>
            <a:ext cx="5184576" cy="2798440"/>
          </a:xfrm>
          <a:prstGeom prst="rect">
            <a:avLst/>
          </a:prstGeom>
        </p:spPr>
      </p:pic>
      <p:pic>
        <p:nvPicPr>
          <p:cNvPr id="5" name="4 - Εικόνα" descr="Emblem_UOWM.png"/>
          <p:cNvPicPr>
            <a:picLocks noChangeAspect="1"/>
          </p:cNvPicPr>
          <p:nvPr/>
        </p:nvPicPr>
        <p:blipFill>
          <a:blip r:embed="rId4" cstate="print"/>
          <a:stretch>
            <a:fillRect/>
          </a:stretch>
        </p:blipFill>
        <p:spPr>
          <a:xfrm>
            <a:off x="179512" y="188640"/>
            <a:ext cx="1296144" cy="1224136"/>
          </a:xfrm>
          <a:prstGeom prst="rect">
            <a:avLst/>
          </a:prstGeom>
        </p:spPr>
      </p:pic>
      <p:pic>
        <p:nvPicPr>
          <p:cNvPr id="6" name="5 - Εικόνα" descr="αρχείο λήψης.jpg"/>
          <p:cNvPicPr>
            <a:picLocks noChangeAspect="1"/>
          </p:cNvPicPr>
          <p:nvPr/>
        </p:nvPicPr>
        <p:blipFill>
          <a:blip r:embed="rId5" cstate="print"/>
          <a:stretch>
            <a:fillRect/>
          </a:stretch>
        </p:blipFill>
        <p:spPr>
          <a:xfrm>
            <a:off x="1" y="5445224"/>
            <a:ext cx="1403648" cy="141277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Ζωντάνι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Ζωντάνι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TotalTime>
  <Words>375</Words>
  <Application>Microsoft Office PowerPoint</Application>
  <PresentationFormat>Προβολή στην οθόνη (4:3)</PresentationFormat>
  <Paragraphs>35</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Ζωντάνια</vt:lpstr>
      <vt:lpstr>  Παιδαγωγικό Τμήμα Δημοτικής Εκπαίδευσης   </vt:lpstr>
      <vt:lpstr>   Παιδαγωγικό Τμήμα Δημοτικής Εκπαίδευσης                                      Βαρύτητα</vt:lpstr>
      <vt:lpstr>  Παιδαγωγικό Τμήμα Δημοτικής Εκπαίδευσης                                                Ποιος ανακάλυψε την βαρύτητα </vt:lpstr>
      <vt:lpstr> Παιδαγωγικό Τμήμα Δημοτικής Εκπαίδευσης                                                  Πως μας επηρεάζει η βαρύτητα </vt:lpstr>
      <vt:lpstr>Παιδαγωγικό Τμήμα Δημοτικής Εκπαίδευσης               Η βαρύτητα στην σελήνη</vt:lpstr>
      <vt:lpstr>   Παιδαγωγικό Τμήμα Δημοτικής Εκπαίδευσης     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user</cp:lastModifiedBy>
  <cp:revision>30</cp:revision>
  <dcterms:created xsi:type="dcterms:W3CDTF">2018-04-21T20:47:43Z</dcterms:created>
  <dcterms:modified xsi:type="dcterms:W3CDTF">2018-04-22T18:58:41Z</dcterms:modified>
</cp:coreProperties>
</file>